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9" r:id="rId7"/>
    <p:sldId id="261" r:id="rId8"/>
    <p:sldId id="270" r:id="rId9"/>
    <p:sldId id="272" r:id="rId10"/>
    <p:sldId id="269" r:id="rId11"/>
    <p:sldId id="263" r:id="rId12"/>
    <p:sldId id="274" r:id="rId13"/>
    <p:sldId id="275" r:id="rId14"/>
    <p:sldId id="268" r:id="rId15"/>
    <p:sldId id="276" r:id="rId16"/>
    <p:sldId id="27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2" autoAdjust="0"/>
    <p:restoredTop sz="94291" autoAdjust="0"/>
  </p:normalViewPr>
  <p:slideViewPr>
    <p:cSldViewPr snapToGrid="0" showGuides="1">
      <p:cViewPr varScale="1">
        <p:scale>
          <a:sx n="86" d="100"/>
          <a:sy n="86" d="100"/>
        </p:scale>
        <p:origin x="331" y="72"/>
      </p:cViewPr>
      <p:guideLst>
        <p:guide pos="3840"/>
        <p:guide orient="horz" pos="2500"/>
        <p:guide pos="4951"/>
      </p:guideLst>
    </p:cSldViewPr>
  </p:slideViewPr>
  <p:notesTextViewPr>
    <p:cViewPr>
      <p:scale>
        <a:sx n="1" d="1"/>
        <a:sy n="1" d="1"/>
      </p:scale>
      <p:origin x="0" y="0"/>
    </p:cViewPr>
  </p:notesTextViewPr>
  <p:notesViewPr>
    <p:cSldViewPr snapToGrid="0">
      <p:cViewPr varScale="1">
        <p:scale>
          <a:sx n="44" d="100"/>
          <a:sy n="44" d="100"/>
        </p:scale>
        <p:origin x="190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6/28/2025</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6/28/2025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50857" y="1742111"/>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443420" y="687755"/>
            <a:ext cx="8767380" cy="5482490"/>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981200" y="1247494"/>
            <a:ext cx="7954580" cy="1517356"/>
          </a:xfrm>
        </p:spPr>
        <p:txBody>
          <a:bodyPr>
            <a:noAutofit/>
          </a:bodyPr>
          <a:lstStyle>
            <a:lvl1pPr algn="ctr">
              <a:defRPr sz="8000" b="0">
                <a:solidFill>
                  <a:schemeClr val="bg1"/>
                </a:solidFill>
              </a:defRPr>
            </a:lvl1pPr>
          </a:lstStyle>
          <a:p>
            <a:r>
              <a:rPr lang="en-US" noProof="0" dirty="0"/>
              <a:t>THANK YOU!</a:t>
            </a:r>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915026" y="2269067"/>
            <a:ext cx="10438774" cy="39078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a:xfrm>
            <a:off x="838200" y="365125"/>
            <a:ext cx="10515600" cy="983323"/>
          </a:xfrm>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5"/>
            <a:ext cx="11932920" cy="3919051"/>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453454"/>
          </a:xfrm>
        </p:spPr>
        <p:txBody>
          <a:bodyPr/>
          <a:lstStyle>
            <a:lvl1pPr algn="l">
              <a:defRPr>
                <a:solidFill>
                  <a:schemeClr val="bg1"/>
                </a:solidFill>
              </a:defRPr>
            </a:lvl1pPr>
          </a:lstStyle>
          <a:p>
            <a:r>
              <a:rPr lang="en-US" noProof="0" dirty="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39" y="0"/>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838199" y="369050"/>
            <a:ext cx="10515600" cy="5626635"/>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a:t>MM.DD.20XX</a:t>
            </a:r>
            <a:endParaRPr lang="en-US" noProof="0" dirty="0"/>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a:t>MM.DD.20XX</a:t>
            </a:r>
            <a:endParaRPr lang="en-US" noProof="0"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ft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a:xfrm>
            <a:off x="2336800" y="1036067"/>
            <a:ext cx="7484533" cy="622294"/>
          </a:xfrm>
        </p:spPr>
        <p:txBody>
          <a:bodyPr/>
          <a:lstStyle/>
          <a:p>
            <a:r>
              <a:rPr lang="en-US" sz="4000" b="1" dirty="0">
                <a:latin typeface="Garamond" panose="02020404030301010803" pitchFamily="18" charset="0"/>
                <a:cs typeface="Times New Roman" panose="02020603050405020304" pitchFamily="18" charset="0"/>
              </a:rPr>
              <a:t>Maine Pagan Clergy Association </a:t>
            </a:r>
            <a:endParaRPr lang="ru-RU" sz="4000" b="1" dirty="0">
              <a:latin typeface="Garamond" panose="02020404030301010803" pitchFamily="18" charset="0"/>
              <a:cs typeface="Times New Roman" panose="02020603050405020304" pitchFamily="18" charset="0"/>
            </a:endParaRPr>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a:xfrm>
            <a:off x="3912235" y="1658360"/>
            <a:ext cx="4367531" cy="324417"/>
          </a:xfrm>
        </p:spPr>
        <p:txBody>
          <a:bodyPr/>
          <a:lstStyle/>
          <a:p>
            <a:r>
              <a:rPr lang="en-US" dirty="0">
                <a:latin typeface="Times New Roman" panose="02020603050405020304" pitchFamily="18" charset="0"/>
                <a:cs typeface="Times New Roman" panose="02020603050405020304" pitchFamily="18" charset="0"/>
              </a:rPr>
              <a:t>2025</a:t>
            </a:r>
            <a:endParaRPr lang="ru-RU"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a:xfrm>
            <a:off x="1023185" y="2146195"/>
            <a:ext cx="10117959" cy="2375005"/>
          </a:xfrm>
        </p:spPr>
        <p:txBody>
          <a:bodyPr/>
          <a:lstStyle/>
          <a:p>
            <a:r>
              <a:rPr lang="en-US" sz="6600" dirty="0">
                <a:latin typeface="Times New Roman" panose="02020603050405020304" pitchFamily="18" charset="0"/>
                <a:cs typeface="Times New Roman" panose="02020603050405020304" pitchFamily="18" charset="0"/>
              </a:rPr>
              <a:t>Definitions of Paganism and Clergy</a:t>
            </a:r>
            <a:endParaRPr lang="ru-RU" sz="66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a:xfrm>
            <a:off x="1023185" y="4935385"/>
            <a:ext cx="10090287" cy="1101897"/>
          </a:xfrm>
        </p:spPr>
        <p:txBody>
          <a:bodyPr/>
          <a:lstStyle/>
          <a:p>
            <a:r>
              <a:rPr lang="en-US" dirty="0">
                <a:latin typeface="Times New Roman" panose="02020603050405020304" pitchFamily="18" charset="0"/>
                <a:cs typeface="Times New Roman" panose="02020603050405020304" pitchFamily="18" charset="0"/>
              </a:rPr>
              <a:t>What does it all mean?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5A2458-BEE5-4C24-B284-C06C793105E0}"/>
              </a:ext>
            </a:extLst>
          </p:cNvPr>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3" name="Content Placeholder 2">
            <a:extLst>
              <a:ext uri="{FF2B5EF4-FFF2-40B4-BE49-F238E27FC236}">
                <a16:creationId xmlns:a16="http://schemas.microsoft.com/office/drawing/2014/main" id="{8A7DC4B8-69D8-44B7-8B98-3EDA4F392E8A}"/>
              </a:ext>
            </a:extLst>
          </p:cNvPr>
          <p:cNvSpPr>
            <a:spLocks noGrp="1"/>
          </p:cNvSpPr>
          <p:nvPr>
            <p:ph idx="1"/>
          </p:nvPr>
        </p:nvSpPr>
        <p:spPr>
          <a:xfrm>
            <a:off x="541866" y="733706"/>
            <a:ext cx="11108267" cy="5749903"/>
          </a:xfrm>
        </p:spPr>
        <p:txBody>
          <a:bodyPr>
            <a:noAutofit/>
          </a:bodyPr>
          <a:lstStyle/>
          <a:p>
            <a:r>
              <a:rPr lang="en-US" sz="2600" dirty="0">
                <a:solidFill>
                  <a:prstClr val="white"/>
                </a:solidFill>
                <a:latin typeface="Times New Roman" panose="02020603050405020304" pitchFamily="18" charset="0"/>
                <a:ea typeface="+mj-ea"/>
                <a:cs typeface="Times New Roman" panose="02020603050405020304" pitchFamily="18" charset="0"/>
              </a:rPr>
              <a:t>Knowledge of their particular path or Tradition, and the ability to explain it to seekers and non-Pagan individuals.</a:t>
            </a:r>
          </a:p>
          <a:p>
            <a:r>
              <a:rPr lang="en-US" sz="2600" dirty="0">
                <a:solidFill>
                  <a:prstClr val="white"/>
                </a:solidFill>
                <a:latin typeface="Times New Roman" panose="02020603050405020304" pitchFamily="18" charset="0"/>
                <a:ea typeface="+mj-ea"/>
                <a:cs typeface="Times New Roman" panose="02020603050405020304" pitchFamily="18" charset="0"/>
              </a:rPr>
              <a:t>May be licensed or Ordained.  </a:t>
            </a:r>
          </a:p>
          <a:p>
            <a:r>
              <a:rPr lang="en-US" sz="2600" dirty="0">
                <a:solidFill>
                  <a:prstClr val="white"/>
                </a:solidFill>
                <a:latin typeface="Times New Roman" panose="02020603050405020304" pitchFamily="18" charset="0"/>
                <a:ea typeface="+mj-ea"/>
                <a:cs typeface="Times New Roman" panose="02020603050405020304" pitchFamily="18" charset="0"/>
              </a:rPr>
              <a:t>Functioning in leadership roles within their group(s) and the greater community.</a:t>
            </a:r>
          </a:p>
          <a:p>
            <a:r>
              <a:rPr lang="en-US" sz="2600" dirty="0">
                <a:solidFill>
                  <a:prstClr val="white"/>
                </a:solidFill>
                <a:latin typeface="Times New Roman" panose="02020603050405020304" pitchFamily="18" charset="0"/>
                <a:ea typeface="+mj-ea"/>
                <a:cs typeface="Times New Roman" panose="02020603050405020304" pitchFamily="18" charset="0"/>
              </a:rPr>
              <a:t>Providing some form of ministry such as officiating rites of passages (weddings, funerals, blessings, etc.), maintaining a temple, teaching, outreach, intra or interfaith work, advocacy, or virtual options.</a:t>
            </a:r>
          </a:p>
          <a:p>
            <a:r>
              <a:rPr lang="en-US" sz="2600" dirty="0">
                <a:solidFill>
                  <a:prstClr val="white"/>
                </a:solidFill>
                <a:latin typeface="Times New Roman" panose="02020603050405020304" pitchFamily="18" charset="0"/>
                <a:ea typeface="+mj-ea"/>
                <a:cs typeface="Times New Roman" panose="02020603050405020304" pitchFamily="18" charset="0"/>
              </a:rPr>
              <a:t>Have received training in ethics, mandated reporting, and basic pastoral care.</a:t>
            </a:r>
          </a:p>
          <a:p>
            <a:r>
              <a:rPr lang="en-US" sz="2600" dirty="0">
                <a:solidFill>
                  <a:prstClr val="white"/>
                </a:solidFill>
                <a:latin typeface="Times New Roman" panose="02020603050405020304" pitchFamily="18" charset="0"/>
                <a:ea typeface="+mj-ea"/>
                <a:cs typeface="Times New Roman" panose="02020603050405020304" pitchFamily="18" charset="0"/>
              </a:rPr>
              <a:t>Are aware of state and federal limits and freedoms regarding religious practice.</a:t>
            </a:r>
          </a:p>
          <a:p>
            <a:r>
              <a:rPr lang="en-US" sz="2600" dirty="0">
                <a:solidFill>
                  <a:prstClr val="white"/>
                </a:solidFill>
                <a:latin typeface="Times New Roman" panose="02020603050405020304" pitchFamily="18" charset="0"/>
                <a:ea typeface="+mj-ea"/>
                <a:cs typeface="Times New Roman" panose="02020603050405020304" pitchFamily="18" charset="0"/>
              </a:rPr>
              <a:t>Has basic familiarity with the diversity of Pagan paths.</a:t>
            </a:r>
          </a:p>
          <a:p>
            <a:r>
              <a:rPr lang="en-US" sz="2600" dirty="0">
                <a:solidFill>
                  <a:prstClr val="white"/>
                </a:solidFill>
                <a:latin typeface="Times New Roman" panose="02020603050405020304" pitchFamily="18" charset="0"/>
                <a:ea typeface="+mj-ea"/>
                <a:cs typeface="Times New Roman" panose="02020603050405020304" pitchFamily="18" charset="0"/>
              </a:rPr>
              <a:t>Can be a “public” face of Paganism and can conduct themselves in a professional manner.</a:t>
            </a:r>
            <a:br>
              <a:rPr lang="en-US" sz="2700" dirty="0">
                <a:solidFill>
                  <a:prstClr val="white"/>
                </a:solidFill>
                <a:latin typeface="Times New Roman" panose="02020603050405020304" pitchFamily="18" charset="0"/>
                <a:ea typeface="+mj-ea"/>
                <a:cs typeface="Times New Roman" panose="02020603050405020304" pitchFamily="18" charset="0"/>
              </a:rPr>
            </a:br>
            <a:endParaRPr lang="en-US" sz="2700" dirty="0"/>
          </a:p>
        </p:txBody>
      </p:sp>
    </p:spTree>
    <p:extLst>
      <p:ext uri="{BB962C8B-B14F-4D97-AF65-F5344CB8AC3E}">
        <p14:creationId xmlns:p14="http://schemas.microsoft.com/office/powerpoint/2010/main" val="346663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Autofit/>
          </a:bodyPr>
          <a:lstStyle/>
          <a:p>
            <a:r>
              <a:rPr lang="en-US" sz="4400" dirty="0"/>
              <a:t>What might be the difference between Priest/</a:t>
            </a:r>
            <a:r>
              <a:rPr lang="en-US" sz="4400" dirty="0" err="1"/>
              <a:t>ess</a:t>
            </a:r>
            <a:r>
              <a:rPr lang="en-US" sz="4400" dirty="0"/>
              <a:t> and Clergy?</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567266" y="1732900"/>
            <a:ext cx="11057467" cy="4108432"/>
          </a:xfrm>
          <a:prstGeom prst="rect">
            <a:avLst/>
          </a:prstGeom>
          <a:noFill/>
        </p:spPr>
        <p:txBody>
          <a:bodyPr wrap="square" rtlCol="0">
            <a:spAutoFit/>
          </a:bodyPr>
          <a:lstStyle/>
          <a:p>
            <a:pPr>
              <a:lnSpc>
                <a:spcPct val="107000"/>
              </a:lnSpc>
              <a:spcAft>
                <a:spcPts val="800"/>
              </a:spcAft>
            </a:pPr>
            <a:r>
              <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Priest/</a:t>
            </a:r>
            <a:r>
              <a:rPr lang="en-US"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tess</a:t>
            </a:r>
            <a:r>
              <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provides service to their Circle, Coven, Group, Grove, and especially to their God/s or tradition. In Paganism.  </a:t>
            </a:r>
            <a:r>
              <a:rPr lang="en-US" sz="23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ALL</a:t>
            </a:r>
            <a:r>
              <a:rPr lang="en-US"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are considered Priest or Priestess, of their own process, though their experience levels may vary. These individuals </a:t>
            </a:r>
            <a:r>
              <a:rPr lang="en-US" sz="23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may</a:t>
            </a:r>
            <a:r>
              <a:rPr lang="en-US"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occasionally perform clergy-work, such as officiating weddings and funerals within their groups.</a:t>
            </a:r>
          </a:p>
          <a:p>
            <a:pPr>
              <a:lnSpc>
                <a:spcPct val="107000"/>
              </a:lnSpc>
              <a:spcAft>
                <a:spcPts val="800"/>
              </a:spcAft>
            </a:pP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Clergy: </a:t>
            </a:r>
            <a:r>
              <a:rPr lang="en-US"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ministers to a broader, </a:t>
            </a:r>
            <a:r>
              <a:rPr lang="en-US" sz="23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intrafaith</a:t>
            </a:r>
            <a:r>
              <a:rPr lang="en-US" sz="23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community, which may involve interactions with both Pagans and non-Pagans. “Few are called” is a common phrase for clergy. Clergy may facilitate such things as legally binding rites of passages, and may have additional training or legal credentials Priests and Priestesses would not necessarily have, or need.  Clergy would be Priests and Priestess who have been called to Serve in a larger capacity.</a:t>
            </a:r>
          </a:p>
        </p:txBody>
      </p:sp>
      <p:sp>
        <p:nvSpPr>
          <p:cNvPr id="3" name="Slide Number Placeholder 2">
            <a:extLst>
              <a:ext uri="{FF2B5EF4-FFF2-40B4-BE49-F238E27FC236}">
                <a16:creationId xmlns:a16="http://schemas.microsoft.com/office/drawing/2014/main" id="{D2702AE2-358E-4E9A-AF91-90EFED7991A0}"/>
              </a:ext>
            </a:extLst>
          </p:cNvPr>
          <p:cNvSpPr>
            <a:spLocks noGrp="1"/>
          </p:cNvSpPr>
          <p:nvPr>
            <p:ph type="sldNum" sz="quarter" idx="10"/>
          </p:nvPr>
        </p:nvSpPr>
        <p:spPr/>
        <p:txBody>
          <a:bodyPr/>
          <a:lstStyle/>
          <a:p>
            <a:fld id="{D495E168-DA5E-4888-8D8A-92B118324C14}" type="slidenum">
              <a:rPr lang="en-US" smtClean="0"/>
              <a:pPr/>
              <a:t>11</a:t>
            </a:fld>
            <a:endParaRPr lang="en-US" dirty="0"/>
          </a:p>
        </p:txBody>
      </p:sp>
    </p:spTree>
    <p:extLst>
      <p:ext uri="{BB962C8B-B14F-4D97-AF65-F5344CB8AC3E}">
        <p14:creationId xmlns:p14="http://schemas.microsoft.com/office/powerpoint/2010/main" val="5958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D57648-E7D1-4EA8-A330-CF380D06D228}"/>
              </a:ext>
            </a:extLst>
          </p:cNvPr>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3" name="Text Placeholder 2">
            <a:extLst>
              <a:ext uri="{FF2B5EF4-FFF2-40B4-BE49-F238E27FC236}">
                <a16:creationId xmlns:a16="http://schemas.microsoft.com/office/drawing/2014/main" id="{F10A258D-F009-483C-AF43-A26AF73EA93E}"/>
              </a:ext>
            </a:extLst>
          </p:cNvPr>
          <p:cNvSpPr>
            <a:spLocks noGrp="1"/>
          </p:cNvSpPr>
          <p:nvPr>
            <p:ph type="body" sz="quarter" idx="16"/>
          </p:nvPr>
        </p:nvSpPr>
        <p:spPr>
          <a:xfrm>
            <a:off x="1490133" y="1574800"/>
            <a:ext cx="9228667" cy="3843867"/>
          </a:xfrm>
        </p:spPr>
        <p:txBody>
          <a:bodyPr/>
          <a:lstStyle/>
          <a:p>
            <a:pPr algn="l"/>
            <a:r>
              <a:rPr lang="en-US" sz="2800" dirty="0">
                <a:latin typeface="Times New Roman" panose="02020603050405020304" pitchFamily="18" charset="0"/>
                <a:cs typeface="Times New Roman" panose="02020603050405020304" pitchFamily="18" charset="0"/>
              </a:rPr>
              <a:t>In general, Pagans aren’t </a:t>
            </a:r>
            <a:r>
              <a:rPr lang="en-US" sz="2800" u="sng" dirty="0">
                <a:latin typeface="Times New Roman" panose="02020603050405020304" pitchFamily="18" charset="0"/>
                <a:cs typeface="Times New Roman" panose="02020603050405020304" pitchFamily="18" charset="0"/>
              </a:rPr>
              <a:t>required</a:t>
            </a:r>
            <a:r>
              <a:rPr lang="en-US" sz="2800" dirty="0">
                <a:latin typeface="Times New Roman" panose="02020603050405020304" pitchFamily="18" charset="0"/>
                <a:cs typeface="Times New Roman" panose="02020603050405020304" pitchFamily="18" charset="0"/>
              </a:rPr>
              <a:t> to have Clergy. There are times we may NEED them, such as in the following cases: </a:t>
            </a:r>
          </a:p>
          <a:p>
            <a:endParaRPr lang="en-US" sz="2000" dirty="0"/>
          </a:p>
          <a:p>
            <a:r>
              <a:rPr lang="en-US" dirty="0">
                <a:latin typeface="Book Antiqua" panose="02040602050305030304" pitchFamily="18" charset="0"/>
              </a:rPr>
              <a:t>Officiating  legal weddings</a:t>
            </a:r>
          </a:p>
          <a:p>
            <a:r>
              <a:rPr lang="en-US" dirty="0">
                <a:latin typeface="Book Antiqua" panose="02040602050305030304" pitchFamily="18" charset="0"/>
              </a:rPr>
              <a:t>Facilitating ceremonies for life-passages</a:t>
            </a:r>
          </a:p>
          <a:p>
            <a:r>
              <a:rPr lang="en-US" dirty="0">
                <a:latin typeface="Book Antiqua" panose="02040602050305030304" pitchFamily="18" charset="0"/>
              </a:rPr>
              <a:t>Hospital visits</a:t>
            </a:r>
          </a:p>
          <a:p>
            <a:r>
              <a:rPr lang="en-US" dirty="0">
                <a:latin typeface="Book Antiqua" panose="02040602050305030304" pitchFamily="18" charset="0"/>
              </a:rPr>
              <a:t>Prison ministry</a:t>
            </a:r>
          </a:p>
          <a:p>
            <a:r>
              <a:rPr lang="en-US" dirty="0">
                <a:latin typeface="Book Antiqua" panose="02040602050305030304" pitchFamily="18" charset="0"/>
              </a:rPr>
              <a:t>Pastoral care or counseling</a:t>
            </a:r>
          </a:p>
          <a:p>
            <a:r>
              <a:rPr lang="en-US" dirty="0">
                <a:latin typeface="Book Antiqua" panose="02040602050305030304" pitchFamily="18" charset="0"/>
              </a:rPr>
              <a:t>Funerals/burials</a:t>
            </a:r>
          </a:p>
          <a:p>
            <a:endParaRPr lang="en-US" dirty="0"/>
          </a:p>
          <a:p>
            <a:endParaRPr lang="en-US" dirty="0"/>
          </a:p>
        </p:txBody>
      </p:sp>
      <p:sp>
        <p:nvSpPr>
          <p:cNvPr id="4" name="Title 3">
            <a:extLst>
              <a:ext uri="{FF2B5EF4-FFF2-40B4-BE49-F238E27FC236}">
                <a16:creationId xmlns:a16="http://schemas.microsoft.com/office/drawing/2014/main" id="{9A4439F2-2FAC-49D7-AB86-46F520F22571}"/>
              </a:ext>
            </a:extLst>
          </p:cNvPr>
          <p:cNvSpPr>
            <a:spLocks noGrp="1"/>
          </p:cNvSpPr>
          <p:nvPr>
            <p:ph type="title"/>
          </p:nvPr>
        </p:nvSpPr>
        <p:spPr>
          <a:xfrm>
            <a:off x="838201" y="814658"/>
            <a:ext cx="10515600" cy="641609"/>
          </a:xfrm>
        </p:spPr>
        <p:txBody>
          <a:bodyPr>
            <a:normAutofit fontScale="90000"/>
          </a:bodyPr>
          <a:lstStyle/>
          <a:p>
            <a:r>
              <a:rPr lang="en-US" dirty="0"/>
              <a:t>Why would we need Clergy?</a:t>
            </a:r>
          </a:p>
        </p:txBody>
      </p:sp>
    </p:spTree>
    <p:extLst>
      <p:ext uri="{BB962C8B-B14F-4D97-AF65-F5344CB8AC3E}">
        <p14:creationId xmlns:p14="http://schemas.microsoft.com/office/powerpoint/2010/main" val="109185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C28879-1126-4A6B-BCCA-51D847AE9329}"/>
              </a:ext>
            </a:extLst>
          </p:cNvPr>
          <p:cNvSpPr>
            <a:spLocks noGrp="1"/>
          </p:cNvSpPr>
          <p:nvPr>
            <p:ph type="sldNum" sz="quarter" idx="10"/>
          </p:nvPr>
        </p:nvSpPr>
        <p:spPr/>
        <p:txBody>
          <a:bodyPr/>
          <a:lstStyle/>
          <a:p>
            <a:fld id="{D495E168-DA5E-4888-8D8A-92B118324C14}" type="slidenum">
              <a:rPr lang="en-US" noProof="0" smtClean="0"/>
              <a:pPr/>
              <a:t>13</a:t>
            </a:fld>
            <a:endParaRPr lang="en-US" noProof="0" dirty="0"/>
          </a:p>
        </p:txBody>
      </p:sp>
      <p:sp>
        <p:nvSpPr>
          <p:cNvPr id="3" name="Text Placeholder 2">
            <a:extLst>
              <a:ext uri="{FF2B5EF4-FFF2-40B4-BE49-F238E27FC236}">
                <a16:creationId xmlns:a16="http://schemas.microsoft.com/office/drawing/2014/main" id="{89E4ECBF-1E5A-429A-90A6-0FE0500704F8}"/>
              </a:ext>
            </a:extLst>
          </p:cNvPr>
          <p:cNvSpPr>
            <a:spLocks noGrp="1"/>
          </p:cNvSpPr>
          <p:nvPr>
            <p:ph type="body" sz="quarter" idx="16"/>
          </p:nvPr>
        </p:nvSpPr>
        <p:spPr>
          <a:xfrm>
            <a:off x="1524000" y="1835243"/>
            <a:ext cx="9177867" cy="3414089"/>
          </a:xfrm>
        </p:spPr>
        <p:txBody>
          <a:bodyPr/>
          <a:lstStyle/>
          <a:p>
            <a:pPr algn="l"/>
            <a:r>
              <a:rPr lang="en-US" dirty="0">
                <a:latin typeface="Times New Roman" panose="02020603050405020304" pitchFamily="18" charset="0"/>
                <a:cs typeface="Times New Roman" panose="02020603050405020304" pitchFamily="18" charset="0"/>
              </a:rPr>
              <a:t>Modern Paganism, and the role of Pagan Clergy, is an ever-evolving process. There are an increasing number of Pagan seminary and training options, as well as Ordination and Licensure resources.</a:t>
            </a:r>
          </a:p>
          <a:p>
            <a:pPr algn="l"/>
            <a:r>
              <a:rPr lang="en-US" dirty="0">
                <a:latin typeface="Times New Roman" panose="02020603050405020304" pitchFamily="18" charset="0"/>
                <a:cs typeface="Times New Roman" panose="02020603050405020304" pitchFamily="18" charset="0"/>
              </a:rPr>
              <a:t>In Maine, Clergy are now mandated reporters, and are increasingly called upon to fulfill a number of roles and services, typically unpaid.</a:t>
            </a:r>
          </a:p>
          <a:p>
            <a:pPr algn="l"/>
            <a:r>
              <a:rPr lang="en-US" dirty="0">
                <a:latin typeface="Times New Roman" panose="02020603050405020304" pitchFamily="18" charset="0"/>
                <a:cs typeface="Times New Roman" panose="02020603050405020304" pitchFamily="18" charset="0"/>
              </a:rPr>
              <a:t>Pagan Clergy are more than their personal experience and explorations, with each individual having a diverse range of expertise and knowledge. </a:t>
            </a:r>
          </a:p>
          <a:p>
            <a:pPr algn="l"/>
            <a:endParaRPr lang="en-US" dirty="0">
              <a:latin typeface="Times New Roman" panose="02020603050405020304" pitchFamily="18" charset="0"/>
              <a:cs typeface="Times New Roman" panose="02020603050405020304" pitchFamily="18" charset="0"/>
            </a:endParaRPr>
          </a:p>
          <a:p>
            <a:r>
              <a:rPr lang="en-US" i="1" dirty="0">
                <a:latin typeface="Book Antiqua" panose="02040602050305030304" pitchFamily="18" charset="0"/>
                <a:cs typeface="Times New Roman" panose="02020603050405020304" pitchFamily="18" charset="0"/>
              </a:rPr>
              <a:t>Be wise, be well, live within the ebb and flow of nature, and know that the sun, the moon, and the stars guide you.</a:t>
            </a:r>
          </a:p>
          <a:p>
            <a:pPr algn="l"/>
            <a:r>
              <a:rPr lang="en-US" dirty="0">
                <a:latin typeface="Times New Roman" panose="02020603050405020304" pitchFamily="18" charset="0"/>
                <a:cs typeface="Times New Roman" panose="02020603050405020304" pitchFamily="18" charset="0"/>
              </a:rPr>
              <a:t>.</a:t>
            </a:r>
          </a:p>
          <a:p>
            <a:endParaRPr lang="en-US" dirty="0"/>
          </a:p>
        </p:txBody>
      </p:sp>
      <p:sp>
        <p:nvSpPr>
          <p:cNvPr id="4" name="Title 3">
            <a:extLst>
              <a:ext uri="{FF2B5EF4-FFF2-40B4-BE49-F238E27FC236}">
                <a16:creationId xmlns:a16="http://schemas.microsoft.com/office/drawing/2014/main" id="{B99D12EE-11D8-431A-9DDE-5470480293F5}"/>
              </a:ext>
            </a:extLst>
          </p:cNvPr>
          <p:cNvSpPr>
            <a:spLocks noGrp="1"/>
          </p:cNvSpPr>
          <p:nvPr>
            <p:ph type="title"/>
          </p:nvPr>
        </p:nvSpPr>
        <p:spPr>
          <a:xfrm>
            <a:off x="838200" y="374391"/>
            <a:ext cx="10515600" cy="1325563"/>
          </a:xfrm>
        </p:spPr>
        <p:txBody>
          <a:bodyPr/>
          <a:lstStyle/>
          <a:p>
            <a:r>
              <a:rPr lang="en-US" dirty="0"/>
              <a:t>Final Thoughts</a:t>
            </a:r>
          </a:p>
        </p:txBody>
      </p:sp>
    </p:spTree>
    <p:extLst>
      <p:ext uri="{BB962C8B-B14F-4D97-AF65-F5344CB8AC3E}">
        <p14:creationId xmlns:p14="http://schemas.microsoft.com/office/powerpoint/2010/main" val="37099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838200" y="551236"/>
            <a:ext cx="10515600" cy="1260841"/>
          </a:xfrm>
        </p:spPr>
        <p:txBody>
          <a:bodyPr>
            <a:normAutofit/>
          </a:bodyPr>
          <a:lstStyle/>
          <a:p>
            <a:r>
              <a:rPr lang="en-US" sz="6000" dirty="0"/>
              <a:t>What is </a:t>
            </a:r>
            <a:r>
              <a:rPr lang="en-US" sz="3200" dirty="0"/>
              <a:t>(modern) </a:t>
            </a:r>
            <a:r>
              <a:rPr lang="en-US" sz="6000" dirty="0"/>
              <a:t>Paganism?</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a:xfrm>
            <a:off x="541866" y="3200400"/>
            <a:ext cx="11108267" cy="2918084"/>
          </a:xfrm>
        </p:spPr>
        <p:txBody>
          <a:bodyPr>
            <a:normAutofit/>
          </a:bodyPr>
          <a:lstStyle/>
          <a:p>
            <a:pPr marR="0" lvl="0">
              <a:lnSpc>
                <a:spcPct val="107000"/>
              </a:lnSpc>
              <a:spcBef>
                <a:spcPts val="0"/>
              </a:spcBef>
              <a:spcAft>
                <a:spcPts val="0"/>
              </a:spcAft>
            </a:pPr>
            <a:r>
              <a:rPr lang="en-US" sz="3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Spiritual paths rooted in Euro-centric beliefs celebrating nature, the seasonal cycles, astronomical markers, and the celebration of the human/earth/spirit connection through various practices which might include ritual, belief in magic, and either theistic or non-theistic views of a higher power. </a:t>
            </a:r>
          </a:p>
          <a:p>
            <a:endParaRPr lang="en-US" dirty="0"/>
          </a:p>
        </p:txBody>
      </p:sp>
    </p:spTree>
    <p:extLst>
      <p:ext uri="{BB962C8B-B14F-4D97-AF65-F5344CB8AC3E}">
        <p14:creationId xmlns:p14="http://schemas.microsoft.com/office/powerpoint/2010/main"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270933" y="491067"/>
            <a:ext cx="2472267" cy="1998133"/>
          </a:xfrm>
        </p:spPr>
        <p:txBody>
          <a:bodyPr>
            <a:normAutofit/>
          </a:bodyPr>
          <a:lstStyle/>
          <a:p>
            <a:r>
              <a:rPr lang="en-US" sz="4800" dirty="0"/>
              <a:t>Who is</a:t>
            </a:r>
            <a:br>
              <a:rPr lang="en-US" sz="4800" dirty="0"/>
            </a:br>
            <a:r>
              <a:rPr lang="en-US" sz="4800" dirty="0"/>
              <a:t> a Pagan?</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2743200" y="321733"/>
            <a:ext cx="9177867" cy="3522134"/>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Anyone can be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Found throughout the world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Any age, race, orientation, gender, sex, or socio-economic status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Pagan communities typically include witches, Wiccans, non-Wiccans, Heathens, Druids, Goddess worshippers, “eclectic” Pagans, Reconstructionist, polytheistic, as well as non-denominational theistic and non-theistic individuals who honor and celebrate the earth and its seasonal changes</a:t>
            </a:r>
          </a:p>
          <a:p>
            <a:endParaRPr lang="en-US"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
        <p:nvSpPr>
          <p:cNvPr id="7" name="TextBox 6">
            <a:extLst>
              <a:ext uri="{FF2B5EF4-FFF2-40B4-BE49-F238E27FC236}">
                <a16:creationId xmlns:a16="http://schemas.microsoft.com/office/drawing/2014/main" id="{901A7B60-C066-413F-96CB-5FD1C760E81E}"/>
              </a:ext>
            </a:extLst>
          </p:cNvPr>
          <p:cNvSpPr txBox="1"/>
          <p:nvPr/>
        </p:nvSpPr>
        <p:spPr>
          <a:xfrm>
            <a:off x="5638800" y="2971800"/>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263658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a:xfrm>
            <a:off x="654982" y="688075"/>
            <a:ext cx="4357688" cy="1325563"/>
          </a:xfrm>
        </p:spPr>
        <p:txBody>
          <a:bodyPr>
            <a:normAutofit fontScale="90000"/>
          </a:bodyPr>
          <a:lstStyle/>
          <a:p>
            <a:r>
              <a:rPr lang="en-US" dirty="0"/>
              <a:t>Who </a:t>
            </a:r>
            <a:r>
              <a:rPr lang="en-US" sz="5300" dirty="0"/>
              <a:t>might</a:t>
            </a:r>
            <a:r>
              <a:rPr lang="en-US" dirty="0"/>
              <a:t> not be Pagan?</a:t>
            </a:r>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a:xfrm>
            <a:off x="1524000" y="2645076"/>
            <a:ext cx="9963297" cy="3524849"/>
          </a:xfrm>
        </p:spPr>
        <p:txBody>
          <a:bodyPr/>
          <a:lstStyle/>
          <a:p>
            <a:r>
              <a:rPr lang="en-US" sz="3500" dirty="0">
                <a:latin typeface="Times New Roman" panose="02020603050405020304" pitchFamily="18" charset="0"/>
                <a:ea typeface="Calibri" panose="020F0502020204030204" pitchFamily="34" charset="0"/>
              </a:rPr>
              <a:t>Indigenous, tribal, non-Pagans in Pagan spaces, and other spiritualities. It would be important to ask how that person or group identifies. </a:t>
            </a:r>
          </a:p>
          <a:p>
            <a:endParaRPr lang="en-US" sz="3500" dirty="0">
              <a:latin typeface="Times New Roman" panose="02020603050405020304" pitchFamily="18" charset="0"/>
              <a:ea typeface="Calibri" panose="020F0502020204030204" pitchFamily="34" charset="0"/>
            </a:endParaRPr>
          </a:p>
          <a:p>
            <a:endParaRPr lang="en-US" sz="3500" dirty="0">
              <a:latin typeface="Times New Roman" panose="02020603050405020304" pitchFamily="18" charset="0"/>
              <a:ea typeface="Calibri" panose="020F0502020204030204" pitchFamily="34" charset="0"/>
            </a:endParaRPr>
          </a:p>
          <a:p>
            <a:endParaRPr lang="en-US" sz="3500" dirty="0">
              <a:latin typeface="Times New Roman" panose="02020603050405020304" pitchFamily="18" charset="0"/>
            </a:endParaRPr>
          </a:p>
          <a:p>
            <a:endParaRPr lang="en-US" sz="3500" dirty="0"/>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61217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E8322-4E48-487E-8BED-57B6AEAB48A2}"/>
              </a:ext>
            </a:extLst>
          </p:cNvPr>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3" name="Title 2">
            <a:extLst>
              <a:ext uri="{FF2B5EF4-FFF2-40B4-BE49-F238E27FC236}">
                <a16:creationId xmlns:a16="http://schemas.microsoft.com/office/drawing/2014/main" id="{BB59A3BC-B908-4C24-9DBD-065F5D8677E1}"/>
              </a:ext>
            </a:extLst>
          </p:cNvPr>
          <p:cNvSpPr>
            <a:spLocks noGrp="1"/>
          </p:cNvSpPr>
          <p:nvPr>
            <p:ph type="title"/>
          </p:nvPr>
        </p:nvSpPr>
        <p:spPr>
          <a:xfrm>
            <a:off x="838200" y="238925"/>
            <a:ext cx="10515600" cy="887942"/>
          </a:xfrm>
        </p:spPr>
        <p:txBody>
          <a:bodyPr>
            <a:normAutofit/>
          </a:bodyPr>
          <a:lstStyle/>
          <a:p>
            <a:pPr algn="ctr"/>
            <a:r>
              <a:rPr lang="en-US" sz="4500" dirty="0"/>
              <a:t>What might Pagans believe?</a:t>
            </a:r>
          </a:p>
        </p:txBody>
      </p:sp>
      <p:sp>
        <p:nvSpPr>
          <p:cNvPr id="4" name="Content Placeholder 3">
            <a:extLst>
              <a:ext uri="{FF2B5EF4-FFF2-40B4-BE49-F238E27FC236}">
                <a16:creationId xmlns:a16="http://schemas.microsoft.com/office/drawing/2014/main" id="{7FBB982B-EB52-44B9-BB50-14FDF2A5F850}"/>
              </a:ext>
            </a:extLst>
          </p:cNvPr>
          <p:cNvSpPr>
            <a:spLocks noGrp="1"/>
          </p:cNvSpPr>
          <p:nvPr>
            <p:ph sz="half" idx="1"/>
          </p:nvPr>
        </p:nvSpPr>
        <p:spPr>
          <a:xfrm>
            <a:off x="352536" y="1309429"/>
            <a:ext cx="11486927" cy="4991617"/>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Calibri" panose="020F0502020204030204" pitchFamily="34" charset="0"/>
                <a:cs typeface="Times New Roman" panose="02020603050405020304" pitchFamily="18" charset="0"/>
              </a:rPr>
              <a:t>Immanence</a:t>
            </a:r>
            <a:r>
              <a:rPr lang="en-US" dirty="0">
                <a:latin typeface="Times New Roman" panose="02020603050405020304" pitchFamily="18" charset="0"/>
                <a:ea typeface="Calibri" panose="020F0502020204030204" pitchFamily="34" charset="0"/>
                <a:cs typeface="Times New Roman" panose="02020603050405020304" pitchFamily="18" charset="0"/>
              </a:rPr>
              <a:t>: that the Divine is present in the world, nature, and the body</a:t>
            </a:r>
          </a:p>
          <a:p>
            <a:pPr marR="0" indent="0">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Calibri" panose="020F0502020204030204" pitchFamily="34" charset="0"/>
                <a:cs typeface="Times New Roman" panose="02020603050405020304" pitchFamily="18" charset="0"/>
              </a:rPr>
              <a:t>Reverence</a:t>
            </a:r>
            <a:r>
              <a:rPr lang="en-US" dirty="0">
                <a:latin typeface="Times New Roman" panose="02020603050405020304" pitchFamily="18" charset="0"/>
                <a:ea typeface="Calibri" panose="020F0502020204030204" pitchFamily="34" charset="0"/>
                <a:cs typeface="Times New Roman" panose="02020603050405020304" pitchFamily="18" charset="0"/>
              </a:rPr>
              <a:t> for nature: referred to in theistic ways such as God, Goddess, polytheism, pantheism, </a:t>
            </a:r>
            <a:r>
              <a:rPr lang="en-US" dirty="0" err="1">
                <a:latin typeface="Times New Roman" panose="02020603050405020304" pitchFamily="18" charset="0"/>
                <a:ea typeface="Calibri" panose="020F0502020204030204" pitchFamily="34" charset="0"/>
                <a:cs typeface="Times New Roman" panose="02020603050405020304" pitchFamily="18" charset="0"/>
              </a:rPr>
              <a:t>panentheism</a:t>
            </a:r>
            <a:r>
              <a:rPr lang="en-US" dirty="0">
                <a:latin typeface="Times New Roman" panose="02020603050405020304" pitchFamily="18" charset="0"/>
                <a:ea typeface="Calibri" panose="020F0502020204030204" pitchFamily="34" charset="0"/>
                <a:cs typeface="Times New Roman" panose="02020603050405020304" pitchFamily="18" charset="0"/>
              </a:rPr>
              <a:t>. Can also be referred to in non-theistic ways such as Nature, Earth, and animism</a:t>
            </a:r>
          </a:p>
          <a:p>
            <a:pPr marR="0" indent="0">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Calibri" panose="020F0502020204030204" pitchFamily="34" charset="0"/>
                <a:cs typeface="Times New Roman" panose="02020603050405020304" pitchFamily="18" charset="0"/>
              </a:rPr>
              <a:t>Spiritual </a:t>
            </a:r>
            <a:r>
              <a:rPr lang="en-US" dirty="0">
                <a:latin typeface="Times New Roman" panose="02020603050405020304" pitchFamily="18" charset="0"/>
                <a:ea typeface="Calibri" panose="020F0502020204030204" pitchFamily="34" charset="0"/>
                <a:cs typeface="Times New Roman" panose="02020603050405020304" pitchFamily="18" charset="0"/>
              </a:rPr>
              <a:t>practices viewed as important to personal development and connection</a:t>
            </a:r>
          </a:p>
          <a:p>
            <a:pPr marL="0" marR="0" indent="0">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i="1" dirty="0">
                <a:latin typeface="Times New Roman" panose="02020603050405020304" pitchFamily="18" charset="0"/>
                <a:ea typeface="Calibri" panose="020F0502020204030204" pitchFamily="34" charset="0"/>
                <a:cs typeface="Times New Roman" panose="02020603050405020304" pitchFamily="18" charset="0"/>
              </a:rPr>
              <a:t>Ritual and sacred space</a:t>
            </a:r>
            <a:r>
              <a:rPr lang="en-US" dirty="0">
                <a:latin typeface="Times New Roman" panose="02020603050405020304" pitchFamily="18" charset="0"/>
                <a:ea typeface="Calibri" panose="020F0502020204030204" pitchFamily="34" charset="0"/>
                <a:cs typeface="Times New Roman" panose="02020603050405020304" pitchFamily="18" charset="0"/>
              </a:rPr>
              <a:t>: to facilitate celebrations, and as tools for exploring the Sacred. Often created or conducted in specific ways, and recognizable to other Pagans</a:t>
            </a:r>
          </a:p>
          <a:p>
            <a:pPr marL="0" lvl="0" indent="0">
              <a:lnSpc>
                <a:spcPct val="107000"/>
              </a:lnSpc>
              <a:spcBef>
                <a:spcPts val="0"/>
              </a:spcBef>
              <a:buNone/>
            </a:pPr>
            <a:endParaRPr lang="en-US"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Pluralism</a:t>
            </a:r>
            <a:r>
              <a:rPr lang="en-US"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that other religions are equally valid</a:t>
            </a:r>
          </a:p>
        </p:txBody>
      </p:sp>
    </p:spTree>
    <p:extLst>
      <p:ext uri="{BB962C8B-B14F-4D97-AF65-F5344CB8AC3E}">
        <p14:creationId xmlns:p14="http://schemas.microsoft.com/office/powerpoint/2010/main" val="48533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8B2D8C-26DF-434A-943B-A41815C5C648}"/>
              </a:ext>
            </a:extLst>
          </p:cNvPr>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3" name="Title 2">
            <a:extLst>
              <a:ext uri="{FF2B5EF4-FFF2-40B4-BE49-F238E27FC236}">
                <a16:creationId xmlns:a16="http://schemas.microsoft.com/office/drawing/2014/main" id="{84B08259-6E02-4B6F-A68F-DDB497A72E80}"/>
              </a:ext>
            </a:extLst>
          </p:cNvPr>
          <p:cNvSpPr>
            <a:spLocks noGrp="1"/>
          </p:cNvSpPr>
          <p:nvPr>
            <p:ph type="title"/>
          </p:nvPr>
        </p:nvSpPr>
        <p:spPr>
          <a:xfrm>
            <a:off x="838200" y="79904"/>
            <a:ext cx="10515600" cy="1325563"/>
          </a:xfrm>
        </p:spPr>
        <p:txBody>
          <a:bodyPr/>
          <a:lstStyle/>
          <a:p>
            <a:r>
              <a:rPr lang="en-US" dirty="0"/>
              <a:t>Pagan beliefs </a:t>
            </a:r>
            <a:r>
              <a:rPr lang="en-US" sz="2800" dirty="0"/>
              <a:t>(</a:t>
            </a:r>
            <a:r>
              <a:rPr lang="en-US" sz="2800" dirty="0" err="1"/>
              <a:t>cont</a:t>
            </a:r>
            <a:r>
              <a:rPr lang="en-US" sz="2800" dirty="0"/>
              <a:t>)</a:t>
            </a:r>
            <a:r>
              <a:rPr lang="en-US" sz="3600" dirty="0"/>
              <a:t>:</a:t>
            </a:r>
            <a:endParaRPr lang="en-US" dirty="0"/>
          </a:p>
        </p:txBody>
      </p:sp>
      <p:sp>
        <p:nvSpPr>
          <p:cNvPr id="4" name="Content Placeholder 3">
            <a:extLst>
              <a:ext uri="{FF2B5EF4-FFF2-40B4-BE49-F238E27FC236}">
                <a16:creationId xmlns:a16="http://schemas.microsoft.com/office/drawing/2014/main" id="{90040C3E-4340-4583-B78F-7D5A2B418906}"/>
              </a:ext>
            </a:extLst>
          </p:cNvPr>
          <p:cNvSpPr>
            <a:spLocks noGrp="1"/>
          </p:cNvSpPr>
          <p:nvPr>
            <p:ph sz="half" idx="1"/>
          </p:nvPr>
        </p:nvSpPr>
        <p:spPr>
          <a:xfrm>
            <a:off x="508000" y="1405467"/>
            <a:ext cx="11176000" cy="4771496"/>
          </a:xfrm>
        </p:spPr>
        <p:txBody>
          <a:bodyPr>
            <a:normAutofit fontScale="92500" lnSpcReduction="10000"/>
          </a:bodyPr>
          <a:lstStyle/>
          <a:p>
            <a:pPr marL="342900" lvl="0" indent="-342900">
              <a:lnSpc>
                <a:spcPct val="107000"/>
              </a:lnSpc>
              <a:spcBef>
                <a:spcPts val="0"/>
              </a:spcBef>
              <a:buFont typeface="Symbol" panose="05050102010706020507" pitchFamily="18" charset="2"/>
              <a:buChar char=""/>
            </a:pPr>
            <a:r>
              <a:rPr lang="en-US" sz="24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Magic</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 belief that an individual can directly impact, or alter, consciousness through such things as ritual, specific tools, and actions</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4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Ethics</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decisions are guided by the impact upon self and others, the living world, free will, and personal accountability</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4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Music and movement</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use of song, chant, dance, drumming, or even silence in order to facilitate reflection, celebration, and connection</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4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Personal experience</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that direct experiences of the divine/Nature are valid, and a mediator isn’t required</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24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Human experience</a:t>
            </a:r>
            <a:r>
              <a:rPr lang="en-US"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is to be celebrated rather than constrained, with openness regarding variations of marriage, sexuality, and identity</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02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9ABC-AE8C-474A-B26F-C00BED54BEDD}"/>
              </a:ext>
            </a:extLst>
          </p:cNvPr>
          <p:cNvSpPr>
            <a:spLocks noGrp="1"/>
          </p:cNvSpPr>
          <p:nvPr>
            <p:ph type="title"/>
          </p:nvPr>
        </p:nvSpPr>
        <p:spPr>
          <a:xfrm>
            <a:off x="367115" y="389467"/>
            <a:ext cx="3663018" cy="1710266"/>
          </a:xfrm>
        </p:spPr>
        <p:txBody>
          <a:bodyPr>
            <a:normAutofit/>
          </a:bodyPr>
          <a:lstStyle/>
          <a:p>
            <a:r>
              <a:rPr lang="en-US" dirty="0"/>
              <a:t>What might Pagans do?</a:t>
            </a:r>
          </a:p>
        </p:txBody>
      </p:sp>
      <p:sp>
        <p:nvSpPr>
          <p:cNvPr id="3" name="Slide Number Placeholder 2">
            <a:extLst>
              <a:ext uri="{FF2B5EF4-FFF2-40B4-BE49-F238E27FC236}">
                <a16:creationId xmlns:a16="http://schemas.microsoft.com/office/drawing/2014/main" id="{281C9124-13D2-4719-84D8-1C616DB97E9D}"/>
              </a:ext>
            </a:extLst>
          </p:cNvPr>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4" name="Text Placeholder 3">
            <a:extLst>
              <a:ext uri="{FF2B5EF4-FFF2-40B4-BE49-F238E27FC236}">
                <a16:creationId xmlns:a16="http://schemas.microsoft.com/office/drawing/2014/main" id="{B1BB1BEC-6484-48D8-A862-526C73835738}"/>
              </a:ext>
            </a:extLst>
          </p:cNvPr>
          <p:cNvSpPr>
            <a:spLocks noGrp="1"/>
          </p:cNvSpPr>
          <p:nvPr>
            <p:ph type="body" sz="quarter" idx="15"/>
          </p:nvPr>
        </p:nvSpPr>
        <p:spPr>
          <a:xfrm>
            <a:off x="4030133" y="270932"/>
            <a:ext cx="7992534" cy="3657601"/>
          </a:xfrm>
        </p:spPr>
        <p:txBody>
          <a:bodyPr>
            <a:normAutofit/>
          </a:bodyPr>
          <a:lstStyle/>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Seek connection to the natural world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Create altars or sacred spaces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Celebrate seasonal changes and cycles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Create rituals celebrating natural cycles and life-passages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Seek balance, healing, and connection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Explore inspiration and creativity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Honor of self and others, personal exploration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Focus on orthopraxy versus orthodoxy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376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a:xfrm>
            <a:off x="838201" y="909693"/>
            <a:ext cx="10515600" cy="1118771"/>
          </a:xfrm>
        </p:spPr>
        <p:txBody>
          <a:bodyPr>
            <a:normAutofit/>
          </a:bodyPr>
          <a:lstStyle/>
          <a:p>
            <a:r>
              <a:rPr lang="en-US" sz="6000" dirty="0"/>
              <a:t>Who are Pagan Clergy?</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838202" y="2587264"/>
            <a:ext cx="10515599" cy="629105"/>
          </a:xfrm>
        </p:spPr>
        <p:txBody>
          <a:bodyPr/>
          <a:lstStyle/>
          <a:p>
            <a:r>
              <a:rPr lang="en-US" sz="3600" dirty="0">
                <a:latin typeface="Times New Roman" panose="02020603050405020304" pitchFamily="18" charset="0"/>
                <a:cs typeface="Times New Roman" panose="02020603050405020304" pitchFamily="18" charset="0"/>
              </a:rPr>
              <a:t>And why would we need them</a:t>
            </a:r>
            <a:r>
              <a:rPr lang="en-US" sz="3200" dirty="0">
                <a:latin typeface="Times New Roman" panose="02020603050405020304" pitchFamily="18"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8</a:t>
            </a:fld>
            <a:endParaRPr lang="en-US" dirty="0"/>
          </a:p>
        </p:txBody>
      </p:sp>
    </p:spTree>
    <p:extLst>
      <p:ext uri="{BB962C8B-B14F-4D97-AF65-F5344CB8AC3E}">
        <p14:creationId xmlns:p14="http://schemas.microsoft.com/office/powerpoint/2010/main" val="424390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EC383-ED41-4F37-BE8E-585E68B5F50E}"/>
              </a:ext>
            </a:extLst>
          </p:cNvPr>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3" name="Title 2">
            <a:extLst>
              <a:ext uri="{FF2B5EF4-FFF2-40B4-BE49-F238E27FC236}">
                <a16:creationId xmlns:a16="http://schemas.microsoft.com/office/drawing/2014/main" id="{173A2FAA-7B7E-460F-94B7-5207B447EFB6}"/>
              </a:ext>
            </a:extLst>
          </p:cNvPr>
          <p:cNvSpPr>
            <a:spLocks noGrp="1"/>
          </p:cNvSpPr>
          <p:nvPr>
            <p:ph type="title"/>
          </p:nvPr>
        </p:nvSpPr>
        <p:spPr>
          <a:xfrm>
            <a:off x="838200" y="365125"/>
            <a:ext cx="10515600" cy="5104342"/>
          </a:xfrm>
        </p:spPr>
        <p:txBody>
          <a:bodyPr/>
          <a:lstStyle/>
          <a:p>
            <a:r>
              <a:rPr lang="en-US" sz="6000" dirty="0">
                <a:solidFill>
                  <a:prstClr val="white"/>
                </a:solidFill>
                <a:ea typeface="Calibri" panose="020F0502020204030204" pitchFamily="34" charset="0"/>
                <a:cs typeface="Times New Roman" panose="02020603050405020304" pitchFamily="18" charset="0"/>
              </a:rPr>
              <a:t>Pagan Clergy are</a:t>
            </a:r>
            <a:r>
              <a:rPr lang="en-US" sz="60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br>
              <a:rPr lang="en-US" sz="60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br>
              <a:rPr lang="en-US" sz="44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en-US" sz="4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individuals who have sought knowledge </a:t>
            </a:r>
            <a:r>
              <a:rPr lang="en-US" sz="3600" u="sng"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beyond</a:t>
            </a:r>
            <a:r>
              <a:rPr lang="en-US" sz="3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personal belief and expression in order to serve a broader community. They typically have the following experience and skill-sets:</a:t>
            </a:r>
            <a:br>
              <a:rPr lang="en-US" sz="3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611718750"/>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826A71AF-4CF2-4B95-BFB6-5C27500258C6}">
  <ds:schemaRefs>
    <ds:schemaRef ds:uri="http://www.w3.org/XML/1998/namespace"/>
    <ds:schemaRef ds:uri="16c05727-aa75-4e4a-9b5f-8a80a1165891"/>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71af3243-3dd4-4a8d-8c0d-dd76da1f02a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Outdoor exploration presentation</Template>
  <TotalTime>0</TotalTime>
  <Words>977</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 Antiqua</vt:lpstr>
      <vt:lpstr>Calibri</vt:lpstr>
      <vt:lpstr>Franklin Gothic Book</vt:lpstr>
      <vt:lpstr>Garamond</vt:lpstr>
      <vt:lpstr>Gill Sans MT</vt:lpstr>
      <vt:lpstr>Symbol</vt:lpstr>
      <vt:lpstr>Times New Roman</vt:lpstr>
      <vt:lpstr>Office Theme</vt:lpstr>
      <vt:lpstr>Definitions of Paganism and Clergy</vt:lpstr>
      <vt:lpstr>What is (modern) Paganism?</vt:lpstr>
      <vt:lpstr>Who is  a Pagan?</vt:lpstr>
      <vt:lpstr>Who might not be Pagan?</vt:lpstr>
      <vt:lpstr>What might Pagans believe?</vt:lpstr>
      <vt:lpstr>Pagan beliefs (cont):</vt:lpstr>
      <vt:lpstr>What might Pagans do?</vt:lpstr>
      <vt:lpstr>Who are Pagan Clergy?</vt:lpstr>
      <vt:lpstr>Pagan Clergy are:   individuals who have sought knowledge beyond personal belief and expression in order to serve a broader community. They typically have the following experience and skill-sets: </vt:lpstr>
      <vt:lpstr>PowerPoint Presentation</vt:lpstr>
      <vt:lpstr>What might be the difference between Priest/ess and Clergy?</vt:lpstr>
      <vt:lpstr>Why would we need Clergy?</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2025-06-19T13:32:22Z</dcterms:created>
  <dcterms:modified xsi:type="dcterms:W3CDTF">2025-06-28T17:51:19Z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